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84" r:id="rId9"/>
    <p:sldId id="263" r:id="rId10"/>
    <p:sldId id="264" r:id="rId11"/>
    <p:sldId id="265" r:id="rId12"/>
    <p:sldId id="266" r:id="rId13"/>
    <p:sldId id="271" r:id="rId14"/>
    <p:sldId id="268" r:id="rId15"/>
    <p:sldId id="273" r:id="rId16"/>
    <p:sldId id="282" r:id="rId17"/>
    <p:sldId id="269" r:id="rId18"/>
    <p:sldId id="274" r:id="rId19"/>
    <p:sldId id="275" r:id="rId20"/>
    <p:sldId id="276" r:id="rId21"/>
    <p:sldId id="288" r:id="rId22"/>
    <p:sldId id="272" r:id="rId23"/>
    <p:sldId id="283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93" autoAdjust="0"/>
  </p:normalViewPr>
  <p:slideViewPr>
    <p:cSldViewPr>
      <p:cViewPr varScale="1">
        <p:scale>
          <a:sx n="74" d="100"/>
          <a:sy n="74" d="100"/>
        </p:scale>
        <p:origin x="-8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F693FD5-8AC7-44DC-A087-4A9348702BC7}" type="datetimeFigureOut">
              <a:rPr lang="en-US"/>
              <a:pPr>
                <a:defRPr/>
              </a:pPr>
              <a:t>1/4/2011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A26749-094E-4E69-9C74-CFEE64A7E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EFD045-C36A-4E20-BC6D-8ADFC598775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A673FA-C73D-407E-8A3C-5FE3965FC74E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66CBC9-5C67-42D8-A7B2-EBFB381328FE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887F37-035F-477B-A4CD-39786F0028CE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D69856-FA4B-4E41-AED6-F53B4A896715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1B9187-C76A-45DA-A502-4420DB4FDFF2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C0ED8B-43C2-48E1-8AD5-E53B8A30BF2D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01161E-DF43-457B-A979-12A773938BFB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C5E1F7-CF9F-421A-8F53-D0D370F9E63C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8A5A57-A266-4569-B6BA-C6A0F26B8014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D7A008-2497-4CA6-AA06-006879BCC4FA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E09768-AA9B-4BEB-971A-00D15976896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1501E2-F9E8-4FB4-9127-2DF349DAA258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E6995B-E654-43E9-AF70-B8043023D89E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49FC89-1C66-4AD2-971B-72762ED32254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3F5410-48DD-4BBF-A6EF-AAB903837D62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29B2E6-46B9-4175-BA9B-D8A4831F55AD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693B8C-4C52-4520-9F4C-56D6EFA74E6C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8C7504-1A3B-4A38-A648-0AB0B11C887A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CB913C-DC00-4A66-8D0C-5500E2ACC31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CC9DF9-18A8-45F7-A5B2-010B221B32CD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29CA09-69EB-4FE6-A78C-DC4F9936CE9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873375-DA6B-4187-BD5A-FD326051771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26FA0F-EC4E-4FC1-8193-E3727DB7568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9A8217-B05B-4ECA-AEAC-FB47432B40CF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0DDD-9E79-4524-B514-DC8FF6D53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09299-8A53-49E4-9558-13DDA8AF4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D269B-9E4D-4F56-8879-6B19A011A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52D91-6037-4C3F-9994-6C09146FB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B8F77-89C4-46DE-809E-21940D30A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57800" y="41148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37CE2-485B-4C62-AE28-DB0179AAC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19812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676400" y="41148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41148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53346-954A-4AF3-A5BA-03E455DDC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0DE37-1918-4C31-8A54-4EFD05B7A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BE909-6035-4EA6-9949-38365194E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779EB-268D-4EDE-9DAD-FBD8AFB18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555D3-9C27-4DC6-B172-67940BE79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CCB33-BFBD-4D1C-B868-342B81E1C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E1C7D-0699-4D49-9742-945541AD4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9D0B7-0A28-441E-9BBE-B4B59E753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9F66B-FD03-4D34-B6D0-F93C32774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16369-B116-4E15-9511-EE2F697A7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9766949-4622-4593-BE1C-EA6B45B7D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98313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14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15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16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17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18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19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20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21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22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23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24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25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832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oleObject" Target="../embeddings/Microsoft_Office_Word_97_-_2003_Document2.doc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oleObject" Target="../embeddings/Microsoft_Office_Word_97_-_2003_Document3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614488"/>
            <a:ext cx="5867400" cy="1770062"/>
          </a:xfrm>
        </p:spPr>
        <p:txBody>
          <a:bodyPr/>
          <a:lstStyle/>
          <a:p>
            <a:pPr eaLnBrk="1" hangingPunct="1"/>
            <a:r>
              <a:rPr lang="en-US" smtClean="0"/>
              <a:t>Science Fair!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Everything you need to know.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Procedure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676400" y="1981200"/>
            <a:ext cx="343852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>
                <a:cs typeface="Times New Roman" pitchFamily="18" charset="0"/>
              </a:rPr>
              <a:t>Select the best method in designing your experiment.  Possibilities include:  survey, observation, comparison, and controlled.</a:t>
            </a:r>
            <a:r>
              <a:rPr lang="en-US" sz="22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>
                <a:cs typeface="Times New Roman" pitchFamily="18" charset="0"/>
              </a:rPr>
              <a:t>Test only one variable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>
                <a:cs typeface="Times New Roman" pitchFamily="18" charset="0"/>
              </a:rPr>
              <a:t>Keep a detailed log of all steps—someone should be able to copy your steps and perform the exact same experiment</a:t>
            </a:r>
          </a:p>
        </p:txBody>
      </p:sp>
      <p:pic>
        <p:nvPicPr>
          <p:cNvPr id="14342" name="Picture 6" descr="H:\Science fair\Sci fair prep 09\DSC_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9842" y="212923"/>
            <a:ext cx="2797958" cy="3749477"/>
          </a:xfrm>
          <a:prstGeom prst="rect">
            <a:avLst/>
          </a:prstGeom>
          <a:noFill/>
        </p:spPr>
      </p:pic>
      <p:pic>
        <p:nvPicPr>
          <p:cNvPr id="50177" name="Picture 1" descr="H:\Science fair\Science fair prep '10\DSC_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905000"/>
            <a:ext cx="1447800" cy="2175239"/>
          </a:xfrm>
          <a:prstGeom prst="rect">
            <a:avLst/>
          </a:prstGeom>
          <a:noFill/>
        </p:spPr>
      </p:pic>
      <p:pic>
        <p:nvPicPr>
          <p:cNvPr id="50178" name="Picture 2" descr="H:\Science fair\Science fair prep '10\science fair 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114800"/>
            <a:ext cx="3505200" cy="2628745"/>
          </a:xfrm>
          <a:prstGeom prst="rect">
            <a:avLst/>
          </a:prstGeom>
          <a:noFill/>
        </p:spPr>
      </p:pic>
      <p:pic>
        <p:nvPicPr>
          <p:cNvPr id="50179" name="Picture 3" descr="H:\Science fair\Science fair prep '10\science fair 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4267200"/>
            <a:ext cx="3276600" cy="2457304"/>
          </a:xfrm>
          <a:prstGeom prst="rect">
            <a:avLst/>
          </a:prstGeom>
          <a:noFill/>
        </p:spPr>
      </p:pic>
      <p:pic>
        <p:nvPicPr>
          <p:cNvPr id="50180" name="Picture 4" descr="H:\Science fair\Science fair prep '10\science fair 0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199" y="228600"/>
            <a:ext cx="1905001" cy="2540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4676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Record and Analyze Data </a:t>
            </a:r>
            <a:r>
              <a:rPr lang="en-US" sz="2800" dirty="0" smtClean="0"/>
              <a:t>(Results)</a:t>
            </a:r>
            <a:endParaRPr lang="en-US" dirty="0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752600"/>
            <a:ext cx="3309938" cy="401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Data will be </a:t>
            </a:r>
            <a:r>
              <a:rPr lang="en-US" sz="2000" i="1" smtClean="0">
                <a:cs typeface="Times New Roman" pitchFamily="18" charset="0"/>
              </a:rPr>
              <a:t>recorded</a:t>
            </a:r>
            <a:r>
              <a:rPr lang="en-US" sz="2000" smtClean="0">
                <a:cs typeface="Times New Roman" pitchFamily="18" charset="0"/>
              </a:rPr>
              <a:t> and </a:t>
            </a:r>
            <a:r>
              <a:rPr lang="en-US" sz="2000" i="1" smtClean="0">
                <a:cs typeface="Times New Roman" pitchFamily="18" charset="0"/>
              </a:rPr>
              <a:t>displayed</a:t>
            </a:r>
            <a:r>
              <a:rPr lang="en-US" sz="2000" smtClean="0">
                <a:cs typeface="Times New Roman" pitchFamily="18" charset="0"/>
              </a:rPr>
              <a:t> in a logical manner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u="sng" smtClean="0">
                <a:cs typeface="Times New Roman" pitchFamily="18" charset="0"/>
              </a:rPr>
              <a:t>Recording results</a:t>
            </a:r>
            <a:r>
              <a:rPr lang="en-US" sz="2000" smtClean="0">
                <a:cs typeface="Times New Roman" pitchFamily="18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smtClean="0">
                <a:cs typeface="Times New Roman" pitchFamily="18" charset="0"/>
              </a:rPr>
              <a:t>Use the metric system for all measurements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smtClean="0">
                <a:cs typeface="Times New Roman" pitchFamily="18" charset="0"/>
              </a:rPr>
              <a:t>Locate &amp; properly use the right lab equipment</a:t>
            </a:r>
            <a:r>
              <a:rPr lang="en-US" sz="19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u="sng" smtClean="0">
                <a:cs typeface="Times New Roman" pitchFamily="18" charset="0"/>
              </a:rPr>
              <a:t>Displaying results</a:t>
            </a:r>
            <a:r>
              <a:rPr lang="en-US" sz="2000" smtClean="0">
                <a:cs typeface="Times New Roman" pitchFamily="18" charset="0"/>
              </a:rPr>
              <a:t>: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smtClean="0">
                <a:cs typeface="Times New Roman" pitchFamily="18" charset="0"/>
              </a:rPr>
              <a:t>Use chart or graph when possible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smtClean="0">
                <a:cs typeface="Times New Roman" pitchFamily="18" charset="0"/>
              </a:rPr>
              <a:t>Create on the computer</a:t>
            </a:r>
            <a:endParaRPr lang="en-US" sz="1900" smtClean="0"/>
          </a:p>
        </p:txBody>
      </p:sp>
      <p:pic>
        <p:nvPicPr>
          <p:cNvPr id="17416" name="Picture 8" descr="DSC_03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371600"/>
            <a:ext cx="19764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4" descr="sara's jo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986213"/>
            <a:ext cx="5334000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j017257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5562600"/>
            <a:ext cx="11271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H:\Science fair\Sci fair prep 09\DSC_00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06070" y="1447800"/>
            <a:ext cx="3437930" cy="2590800"/>
          </a:xfrm>
          <a:prstGeom prst="rect">
            <a:avLst/>
          </a:prstGeom>
          <a:noFill/>
        </p:spPr>
      </p:pic>
      <p:pic>
        <p:nvPicPr>
          <p:cNvPr id="48129" name="Picture 1" descr="H:\Science fair\Science fair prep '10\DSC_00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4029671"/>
            <a:ext cx="4114800" cy="2752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State a Conclusion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600200"/>
            <a:ext cx="7162800" cy="2514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At the end of your testing, review the results.  What happened?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Include the following: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Was your hypothesis correct?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Why did these results happen?</a:t>
            </a:r>
            <a:r>
              <a:rPr lang="en-US" sz="1600" dirty="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Are your results accurate?  Why?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What would you do differently next time?  Why?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What did you learn by conducting this experiment?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What are the real-life applications of this experiment?</a:t>
            </a:r>
          </a:p>
        </p:txBody>
      </p:sp>
      <p:pic>
        <p:nvPicPr>
          <p:cNvPr id="18440" name="Picture 8" descr="MVCAlis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7528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1" name="Picture 1" descr="H:\Science fair\Science fair prep '10\DSC_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759283"/>
            <a:ext cx="4495800" cy="2992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H:\Science fair\Science fair prep '10\science fair 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" y="5029200"/>
            <a:ext cx="2262188" cy="1696541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Repeat the Work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981200"/>
            <a:ext cx="3438525" cy="4114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Times New Roman" pitchFamily="18" charset="0"/>
              </a:rPr>
              <a:t>Repeat work to prove the evidence is accurate</a:t>
            </a:r>
          </a:p>
          <a:p>
            <a:pPr eaLnBrk="1" hangingPunct="1"/>
            <a:r>
              <a:rPr lang="en-US" sz="2400" dirty="0" smtClean="0">
                <a:cs typeface="Times New Roman" pitchFamily="18" charset="0"/>
              </a:rPr>
              <a:t>May perform multiple tests at once or repeat the work at the completion of the initial testing</a:t>
            </a:r>
          </a:p>
          <a:p>
            <a:pPr eaLnBrk="1" hangingPunct="1"/>
            <a:r>
              <a:rPr lang="en-US" sz="2400" dirty="0" smtClean="0"/>
              <a:t>Repeat if time allows</a:t>
            </a:r>
          </a:p>
        </p:txBody>
      </p:sp>
      <p:pic>
        <p:nvPicPr>
          <p:cNvPr id="19462" name="Picture 6" descr="MVC-012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09575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:\Science fair\Sci fair prep 09\DSC_0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2260" y="685800"/>
            <a:ext cx="3601740" cy="3048000"/>
          </a:xfrm>
          <a:prstGeom prst="rect">
            <a:avLst/>
          </a:prstGeom>
          <a:noFill/>
        </p:spPr>
      </p:pic>
      <p:pic>
        <p:nvPicPr>
          <p:cNvPr id="44033" name="Picture 1" descr="H:\Science fair\Science fair prep '10\DSC_00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210" y="1905000"/>
            <a:ext cx="172439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H:\Science fair\Science fair prep '10\DSC_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00600"/>
            <a:ext cx="2862157" cy="1905000"/>
          </a:xfrm>
          <a:prstGeom prst="rect">
            <a:avLst/>
          </a:prstGeom>
          <a:noFill/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Presenting your Project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676400"/>
            <a:ext cx="343852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All steps of the scientific method and display materials will be typed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Your area for display will be ½ table (4’ in length, 16” in depth—exceptions may be made)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Your display must begin with an appropriate “attention getter” such as a catchy title, a question, comment, or quotation</a:t>
            </a:r>
            <a:endParaRPr lang="en-US" sz="2000" smtClean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105400" y="1676400"/>
            <a:ext cx="38846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</a:pPr>
            <a:r>
              <a:rPr lang="en-US" sz="2000">
                <a:solidFill>
                  <a:schemeClr val="tx2"/>
                </a:solidFill>
                <a:cs typeface="Times New Roman" pitchFamily="18" charset="0"/>
              </a:rPr>
              <a:t>Your display must incorporate 2+ illustrations or models.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900">
                <a:solidFill>
                  <a:schemeClr val="tx2"/>
                </a:solidFill>
                <a:cs typeface="Times New Roman" pitchFamily="18" charset="0"/>
              </a:rPr>
              <a:t>Illustrations may include graphs, tables, charts, maps, pictures, etc.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900">
                <a:solidFill>
                  <a:schemeClr val="tx2"/>
                </a:solidFill>
                <a:cs typeface="Times New Roman" pitchFamily="18" charset="0"/>
              </a:rPr>
              <a:t>Models may include something you have created using your new knowledge, or your testing materials themselves.</a:t>
            </a:r>
            <a:endParaRPr lang="en-US" sz="1900">
              <a:solidFill>
                <a:schemeClr val="tx2"/>
              </a:solidFill>
            </a:endParaRPr>
          </a:p>
        </p:txBody>
      </p:sp>
      <p:pic>
        <p:nvPicPr>
          <p:cNvPr id="41987" name="Picture 3" descr="H:\Science fair\Science fair prep '10\DSC_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549989"/>
            <a:ext cx="3124200" cy="2079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H:\Science fair\Sci fair-10, night\DSC_0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3197"/>
            <a:ext cx="2514600" cy="1673672"/>
          </a:xfrm>
          <a:prstGeom prst="rect">
            <a:avLst/>
          </a:prstGeom>
          <a:noFill/>
        </p:spPr>
      </p:pic>
      <p:sp>
        <p:nvSpPr>
          <p:cNvPr id="19461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 of Displays</a:t>
            </a:r>
          </a:p>
        </p:txBody>
      </p:sp>
      <p:pic>
        <p:nvPicPr>
          <p:cNvPr id="19464" name="Picture 8" descr="H:\Science fair\Science fair night pics 09\DSC_01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80862"/>
            <a:ext cx="2660055" cy="3977138"/>
          </a:xfrm>
          <a:prstGeom prst="rect">
            <a:avLst/>
          </a:prstGeom>
          <a:noFill/>
        </p:spPr>
      </p:pic>
      <p:pic>
        <p:nvPicPr>
          <p:cNvPr id="19468" name="Picture 12" descr="H:\Science fair\Science fair night pics 09\DSC_00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0762" y="1524000"/>
            <a:ext cx="4443238" cy="2971800"/>
          </a:xfrm>
          <a:prstGeom prst="rect">
            <a:avLst/>
          </a:prstGeom>
          <a:noFill/>
        </p:spPr>
      </p:pic>
      <p:pic>
        <p:nvPicPr>
          <p:cNvPr id="19469" name="Picture 13" descr="H:\Science fair\Science fair night pics 09\DSC_00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4692221"/>
            <a:ext cx="3124200" cy="2089579"/>
          </a:xfrm>
          <a:prstGeom prst="rect">
            <a:avLst/>
          </a:prstGeom>
          <a:noFill/>
        </p:spPr>
      </p:pic>
      <p:pic>
        <p:nvPicPr>
          <p:cNvPr id="9" name="Picture 7" descr="H:\Science fair\Sci fair-10, night\DSC_07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1400802"/>
            <a:ext cx="3505200" cy="2332998"/>
          </a:xfrm>
          <a:prstGeom prst="rect">
            <a:avLst/>
          </a:prstGeom>
          <a:noFill/>
        </p:spPr>
      </p:pic>
      <p:pic>
        <p:nvPicPr>
          <p:cNvPr id="10" name="Picture 15" descr="H:\Science fair\Sci fair-10, night\DSC_086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4981458"/>
            <a:ext cx="2819400" cy="1876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Examples of displays </a:t>
            </a:r>
            <a:br>
              <a:rPr lang="en-US" sz="3500" smtClean="0"/>
            </a:br>
            <a:r>
              <a:rPr lang="en-US" sz="3500" smtClean="0"/>
              <a:t>(Health Science Meet)</a:t>
            </a:r>
          </a:p>
        </p:txBody>
      </p:sp>
      <p:pic>
        <p:nvPicPr>
          <p:cNvPr id="36868" name="Picture 4" descr="DSC_09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05000"/>
            <a:ext cx="30972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MVC-010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828800"/>
            <a:ext cx="3543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89" name="Picture 1" descr="H:\Science fair\Sci fair-10, night\DSC_07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52400"/>
            <a:ext cx="2971800" cy="197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Evaluation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27675" y="1828800"/>
            <a:ext cx="3311525" cy="40846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u="sng" smtClean="0">
                <a:cs typeface="Times New Roman" pitchFamily="18" charset="0"/>
              </a:rPr>
              <a:t>Individual rubric</a:t>
            </a:r>
            <a:r>
              <a:rPr lang="en-US" sz="2200" smtClean="0">
                <a:cs typeface="Times New Roman" pitchFamily="18" charset="0"/>
              </a:rPr>
              <a:t>—will be different for each group member; relies on individual scientific methods</a:t>
            </a:r>
          </a:p>
          <a:p>
            <a:pPr eaLnBrk="1" hangingPunct="1">
              <a:lnSpc>
                <a:spcPct val="90000"/>
              </a:lnSpc>
            </a:pPr>
            <a:endParaRPr lang="en-US" sz="22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u="sng" smtClean="0">
                <a:cs typeface="Times New Roman" pitchFamily="18" charset="0"/>
              </a:rPr>
              <a:t>Group rubric</a:t>
            </a:r>
            <a:r>
              <a:rPr lang="en-US" sz="2200" smtClean="0">
                <a:cs typeface="Times New Roman" pitchFamily="18" charset="0"/>
              </a:rPr>
              <a:t>—will be the same for all group members; is used by judges the night of the science fair and grades presentation</a:t>
            </a:r>
            <a:endParaRPr lang="en-US" sz="2200" smtClean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677988" y="1828800"/>
            <a:ext cx="388461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</a:pPr>
            <a:r>
              <a:rPr lang="en-US" sz="3000">
                <a:solidFill>
                  <a:schemeClr val="tx2"/>
                </a:solidFill>
                <a:cs typeface="Times New Roman" pitchFamily="18" charset="0"/>
              </a:rPr>
              <a:t>You will be evaluated using 2 scoring rubrics.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800">
                <a:solidFill>
                  <a:schemeClr val="tx2"/>
                </a:solidFill>
                <a:cs typeface="Times New Roman" pitchFamily="18" charset="0"/>
              </a:rPr>
              <a:t>Individual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800">
                <a:solidFill>
                  <a:schemeClr val="tx2"/>
                </a:solidFill>
                <a:cs typeface="Times New Roman" pitchFamily="18" charset="0"/>
              </a:rPr>
              <a:t>Group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</a:pPr>
            <a:r>
              <a:rPr lang="en-US" sz="3000">
                <a:solidFill>
                  <a:schemeClr val="tx2"/>
                </a:solidFill>
                <a:cs typeface="Times New Roman" pitchFamily="18" charset="0"/>
              </a:rPr>
              <a:t>These grades will be averaged together</a:t>
            </a:r>
          </a:p>
        </p:txBody>
      </p:sp>
      <p:pic>
        <p:nvPicPr>
          <p:cNvPr id="5" name="Picture 6" descr="H:\Science fair\Sci fair-10, night\DSC_0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5181600"/>
            <a:ext cx="2404212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  <p:bldP spid="163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Individual Rubric</a:t>
            </a:r>
          </a:p>
        </p:txBody>
      </p:sp>
      <p:graphicFrame>
        <p:nvGraphicFramePr>
          <p:cNvPr id="2050" name="Object 1024"/>
          <p:cNvGraphicFramePr>
            <a:graphicFrameLocks noChangeAspect="1"/>
          </p:cNvGraphicFramePr>
          <p:nvPr>
            <p:ph idx="1"/>
          </p:nvPr>
        </p:nvGraphicFramePr>
        <p:xfrm>
          <a:off x="1524000" y="1684338"/>
          <a:ext cx="7620000" cy="5118100"/>
        </p:xfrm>
        <a:graphic>
          <a:graphicData uri="http://schemas.openxmlformats.org/presentationml/2006/ole">
            <p:oleObj spid="_x0000_s2050" name="Document" r:id="rId4" imgW="6252874" imgH="4200362" progId="Word.Document.8">
              <p:embed/>
            </p:oleObj>
          </a:graphicData>
        </a:graphic>
      </p:graphicFrame>
      <p:pic>
        <p:nvPicPr>
          <p:cNvPr id="2056" name="Picture 8" descr="DSC_04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724400"/>
            <a:ext cx="31242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SC_03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4267200"/>
            <a:ext cx="29718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Group </a:t>
            </a:r>
            <a:br>
              <a:rPr lang="en-US" smtClean="0"/>
            </a:br>
            <a:r>
              <a:rPr lang="en-US" smtClean="0"/>
              <a:t>Rubric</a:t>
            </a:r>
          </a:p>
        </p:txBody>
      </p:sp>
      <p:graphicFrame>
        <p:nvGraphicFramePr>
          <p:cNvPr id="26631" name="Object 1031"/>
          <p:cNvGraphicFramePr>
            <a:graphicFrameLocks noChangeAspect="1"/>
          </p:cNvGraphicFramePr>
          <p:nvPr>
            <p:ph sz="half" idx="2"/>
          </p:nvPr>
        </p:nvGraphicFramePr>
        <p:xfrm>
          <a:off x="3994150" y="76200"/>
          <a:ext cx="5149850" cy="6781800"/>
        </p:xfrm>
        <a:graphic>
          <a:graphicData uri="http://schemas.openxmlformats.org/presentationml/2006/ole">
            <p:oleObj spid="_x0000_s3074" name="Document" r:id="rId4" imgW="6092877" imgH="8025929" progId="Word.Document.8">
              <p:embed/>
            </p:oleObj>
          </a:graphicData>
        </a:graphic>
      </p:graphicFrame>
      <p:pic>
        <p:nvPicPr>
          <p:cNvPr id="2" name="Picture 3" descr="H:\Science fair\Sci fair-10, night\DSC_07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752600"/>
            <a:ext cx="3663561" cy="2438400"/>
          </a:xfrm>
          <a:prstGeom prst="rect">
            <a:avLst/>
          </a:prstGeom>
          <a:noFill/>
        </p:spPr>
      </p:pic>
      <p:pic>
        <p:nvPicPr>
          <p:cNvPr id="3076" name="Picture 4" descr="H:\Science fair\Sci fair-10, night\DSC_07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322132"/>
            <a:ext cx="3810000" cy="2535867"/>
          </a:xfrm>
          <a:prstGeom prst="rect">
            <a:avLst/>
          </a:prstGeom>
          <a:noFill/>
        </p:spPr>
      </p:pic>
      <p:pic>
        <p:nvPicPr>
          <p:cNvPr id="3079" name="Picture 7" descr="H:\Science fair\Sci fair-10, night\DSC_09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4572000"/>
            <a:ext cx="3276600" cy="2180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science fair project?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981200"/>
            <a:ext cx="29654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Student groups design &amp; perform an experiment following the scientific method.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Each group member will prepare a written scientific method.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The group will create an informative display about the experiment. 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495800" y="1887538"/>
            <a:ext cx="46482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These projects allow students to experiment, make decisions, form and reform hypothesis, test and examine ideas, seek solutions, and most important learn more about themselves and their world.</a:t>
            </a:r>
          </a:p>
        </p:txBody>
      </p:sp>
      <p:pic>
        <p:nvPicPr>
          <p:cNvPr id="9223" name="Picture 7" descr="DSC_02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429000"/>
            <a:ext cx="457200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Dress Rubric</a:t>
            </a:r>
          </a:p>
        </p:txBody>
      </p:sp>
      <p:pic>
        <p:nvPicPr>
          <p:cNvPr id="27656" name="Picture 8" descr="Learning Community 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433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Learning Community 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716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Learning Community 0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0195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 descr="Learning Community 0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533400"/>
            <a:ext cx="39624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295400" y="1279525"/>
            <a:ext cx="1046163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Highest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533400" y="4129088"/>
            <a:ext cx="6540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High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6324600" y="609600"/>
            <a:ext cx="60325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343400" y="3595688"/>
            <a:ext cx="9080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 animBg="1" autoUpdateAnimBg="0"/>
      <p:bldP spid="27661" grpId="0" animBg="1" autoUpdateAnimBg="0"/>
      <p:bldP spid="27662" grpId="0" animBg="1" autoUpdateAnimBg="0"/>
      <p:bldP spid="2766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H:\Science fair\Sci fair-10, night\DSC_0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4235994" cy="2819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00200" y="0"/>
            <a:ext cx="7010400" cy="1295400"/>
          </a:xfrm>
        </p:spPr>
        <p:txBody>
          <a:bodyPr/>
          <a:lstStyle/>
          <a:p>
            <a:r>
              <a:rPr lang="en-US" dirty="0" smtClean="0"/>
              <a:t>What to wear</a:t>
            </a:r>
            <a:endParaRPr lang="en-US" dirty="0"/>
          </a:p>
        </p:txBody>
      </p:sp>
      <p:pic>
        <p:nvPicPr>
          <p:cNvPr id="12" name="Content Placeholder 11" descr="1st pic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0" y="1600200"/>
            <a:ext cx="2514600" cy="1681639"/>
          </a:xfrm>
        </p:spPr>
      </p:pic>
      <p:pic>
        <p:nvPicPr>
          <p:cNvPr id="13" name="Content Placeholder 12" descr="3rd pic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6096000" y="5130640"/>
            <a:ext cx="2514600" cy="1681639"/>
          </a:xfrm>
        </p:spPr>
      </p:pic>
      <p:pic>
        <p:nvPicPr>
          <p:cNvPr id="14" name="Content Placeholder 13" descr="2nd pic.JPG"/>
          <p:cNvPicPr>
            <a:picLocks noGrp="1" noChangeAspect="1"/>
          </p:cNvPicPr>
          <p:nvPr>
            <p:ph sz="quarter" idx="3"/>
          </p:nvPr>
        </p:nvPicPr>
        <p:blipFill>
          <a:blip r:embed="rId5" cstate="print"/>
          <a:stretch>
            <a:fillRect/>
          </a:stretch>
        </p:blipFill>
        <p:spPr>
          <a:xfrm>
            <a:off x="6096000" y="3378042"/>
            <a:ext cx="2514600" cy="1681640"/>
          </a:xfrm>
        </p:spPr>
      </p:pic>
      <p:pic>
        <p:nvPicPr>
          <p:cNvPr id="10" name="Picture 6" descr="H:\Science fair\Sci fair-10, night\DSC_07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133381"/>
            <a:ext cx="4038600" cy="249601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645812" y="990600"/>
            <a:ext cx="336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Identities have been hidden to </a:t>
            </a:r>
          </a:p>
          <a:p>
            <a:pPr algn="ctr"/>
            <a:r>
              <a:rPr lang="en-US" dirty="0" smtClean="0"/>
              <a:t>protect those involved.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76800" y="2362200"/>
            <a:ext cx="838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7 pm</a:t>
            </a:r>
            <a:endParaRPr lang="en-US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4114800"/>
            <a:ext cx="838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8 pm</a:t>
            </a:r>
            <a:endParaRPr lang="en-US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5029200" y="5791200"/>
            <a:ext cx="838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9 pm</a:t>
            </a:r>
            <a:endParaRPr lang="en-US" sz="1050" dirty="0"/>
          </a:p>
        </p:txBody>
      </p:sp>
      <p:sp>
        <p:nvSpPr>
          <p:cNvPr id="19" name="Rectangle 18"/>
          <p:cNvSpPr/>
          <p:nvPr/>
        </p:nvSpPr>
        <p:spPr>
          <a:xfrm>
            <a:off x="5105400" y="457200"/>
            <a:ext cx="3813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And what NOT to wear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Science Fair Night</a:t>
            </a:r>
          </a:p>
        </p:txBody>
      </p:sp>
      <p:pic>
        <p:nvPicPr>
          <p:cNvPr id="57357" name="Picture 13" descr="H:\Science fair\Sci fair-10, night\DSC_0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427" y="4194967"/>
            <a:ext cx="3886573" cy="2586833"/>
          </a:xfrm>
          <a:prstGeom prst="rect">
            <a:avLst/>
          </a:prstGeom>
          <a:noFill/>
        </p:spPr>
      </p:pic>
      <p:pic>
        <p:nvPicPr>
          <p:cNvPr id="57358" name="Picture 14" descr="H:\Science fair\Sci fair-10, night\DSC_08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702389"/>
            <a:ext cx="3124200" cy="2079411"/>
          </a:xfrm>
          <a:prstGeom prst="rect">
            <a:avLst/>
          </a:prstGeom>
          <a:noFill/>
        </p:spPr>
      </p:pic>
      <p:pic>
        <p:nvPicPr>
          <p:cNvPr id="57360" name="Picture 16" descr="H:\Science fair\Sci fair-10, night\DSC_08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79673"/>
            <a:ext cx="3200399" cy="2130127"/>
          </a:xfrm>
          <a:prstGeom prst="rect">
            <a:avLst/>
          </a:prstGeom>
          <a:noFill/>
        </p:spPr>
      </p:pic>
      <p:pic>
        <p:nvPicPr>
          <p:cNvPr id="23" name="Picture 2" descr="H:\Science fair\Sci fair-10, night\DSC_07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086850"/>
            <a:ext cx="3505200" cy="2485150"/>
          </a:xfrm>
          <a:prstGeom prst="rect">
            <a:avLst/>
          </a:prstGeom>
          <a:noFill/>
        </p:spPr>
      </p:pic>
      <p:pic>
        <p:nvPicPr>
          <p:cNvPr id="25609" name="Picture 9" descr="DSC_04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1450975"/>
            <a:ext cx="44196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6" name="Picture 12" descr="DSC_03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40163"/>
            <a:ext cx="4419600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Science Fair Night</a:t>
            </a:r>
          </a:p>
        </p:txBody>
      </p:sp>
      <p:pic>
        <p:nvPicPr>
          <p:cNvPr id="26637" name="Picture 13" descr="DSC_03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86200"/>
            <a:ext cx="44196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4" descr="DSC_03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914775"/>
            <a:ext cx="44196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15" descr="DSC_04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916363"/>
            <a:ext cx="4419600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DSC_04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914775"/>
            <a:ext cx="44196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H:\Science fair\Science fair night pics 09\DSC_01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1447800"/>
            <a:ext cx="4114800" cy="2752129"/>
          </a:xfrm>
          <a:prstGeom prst="rect">
            <a:avLst/>
          </a:prstGeom>
          <a:noFill/>
        </p:spPr>
      </p:pic>
      <p:pic>
        <p:nvPicPr>
          <p:cNvPr id="21" name="Picture 10" descr="H:\Science fair\Sci fair-10, night\DSC_08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4169733"/>
            <a:ext cx="3810000" cy="2535867"/>
          </a:xfrm>
          <a:prstGeom prst="rect">
            <a:avLst/>
          </a:prstGeom>
          <a:noFill/>
        </p:spPr>
      </p:pic>
      <p:pic>
        <p:nvPicPr>
          <p:cNvPr id="22" name="Picture 11" descr="H:\Science fair\Sci fair-10, night\DSC_081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1447800"/>
            <a:ext cx="3505200" cy="2332997"/>
          </a:xfrm>
          <a:prstGeom prst="rect">
            <a:avLst/>
          </a:prstGeom>
          <a:noFill/>
        </p:spPr>
      </p:pic>
      <p:pic>
        <p:nvPicPr>
          <p:cNvPr id="58370" name="Picture 2" descr="H:\Science fair\Sci fair-10, night\DSC_090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33400"/>
            <a:ext cx="9158902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583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Calendar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1295400"/>
          <a:ext cx="7315200" cy="5181600"/>
        </p:xfrm>
        <a:graphic>
          <a:graphicData uri="http://schemas.openxmlformats.org/drawingml/2006/table">
            <a:tbl>
              <a:tblPr/>
              <a:tblGrid>
                <a:gridCol w="1044341"/>
                <a:gridCol w="1044875"/>
                <a:gridCol w="1044875"/>
                <a:gridCol w="1045411"/>
                <a:gridCol w="1114392"/>
                <a:gridCol w="1058780"/>
                <a:gridCol w="962526"/>
              </a:tblGrid>
              <a:tr h="473246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Calibri"/>
                          <a:ea typeface="Times New Roman"/>
                          <a:cs typeface="Calibri"/>
                        </a:rPr>
                        <a:t>January 2011</a:t>
                      </a:r>
                      <a:endParaRPr lang="en-US" sz="16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49404" marR="49404" marT="0" marB="369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5">
                          <a:latin typeface="Calibri"/>
                          <a:ea typeface="Times New Roman"/>
                          <a:cs typeface="Calibri"/>
                        </a:rPr>
                        <a:t>Sunday</a:t>
                      </a:r>
                      <a:endParaRPr lang="en-US" sz="500" b="1" spc="5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49404" marR="49404" marT="0" marB="24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5">
                          <a:latin typeface="Calibri"/>
                          <a:ea typeface="Times New Roman"/>
                          <a:cs typeface="Calibri"/>
                        </a:rPr>
                        <a:t>Monday</a:t>
                      </a:r>
                      <a:endParaRPr lang="en-US" sz="500" b="1" spc="5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49404" marR="49404" marT="0" marB="24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5">
                          <a:latin typeface="Calibri"/>
                          <a:ea typeface="Times New Roman"/>
                          <a:cs typeface="Calibri"/>
                        </a:rPr>
                        <a:t>Tuesday</a:t>
                      </a:r>
                      <a:endParaRPr lang="en-US" sz="500" b="1" spc="5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49404" marR="49404" marT="0" marB="24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5">
                          <a:latin typeface="Calibri"/>
                          <a:ea typeface="Times New Roman"/>
                          <a:cs typeface="Calibri"/>
                        </a:rPr>
                        <a:t>Wednesday</a:t>
                      </a:r>
                      <a:endParaRPr lang="en-US" sz="500" b="1" spc="5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49404" marR="49404" marT="0" marB="24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5">
                          <a:latin typeface="Calibri"/>
                          <a:ea typeface="Times New Roman"/>
                          <a:cs typeface="Calibri"/>
                        </a:rPr>
                        <a:t>Thursday</a:t>
                      </a:r>
                      <a:endParaRPr lang="en-US" sz="500" b="1" spc="5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49404" marR="49404" marT="0" marB="24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5">
                          <a:latin typeface="Calibri"/>
                          <a:ea typeface="Times New Roman"/>
                          <a:cs typeface="Calibri"/>
                        </a:rPr>
                        <a:t>Friday</a:t>
                      </a:r>
                      <a:endParaRPr lang="en-US" sz="500" b="1" spc="5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49404" marR="49404" marT="0" marB="24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5">
                          <a:latin typeface="Calibri"/>
                          <a:ea typeface="Times New Roman"/>
                          <a:cs typeface="Calibri"/>
                        </a:rPr>
                        <a:t>Saturday</a:t>
                      </a:r>
                      <a:endParaRPr lang="en-US" sz="500" b="1" spc="5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49404" marR="49404" marT="0" marB="249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9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Times New Roman"/>
                          <a:cs typeface="Calibri"/>
                        </a:rPr>
                        <a:t>11 </a:t>
                      </a:r>
                      <a:r>
                        <a:rPr lang="en-US" sz="900" b="1" dirty="0">
                          <a:latin typeface="Calibri"/>
                          <a:ea typeface="Times New Roman"/>
                          <a:cs typeface="Arial"/>
                        </a:rPr>
                        <a:t>Groups &amp; topics approved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r>
                        <a:rPr lang="en-US" sz="800" b="1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libri"/>
                          <a:ea typeface="Times New Roman"/>
                          <a:cs typeface="Calibri"/>
                        </a:rPr>
                        <a:t>Problem Due  Student Form Due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Times New Roman"/>
                          <a:cs typeface="Calibri"/>
                        </a:rPr>
                        <a:t>14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Boulder"/>
                          <a:ea typeface="Times New Roman"/>
                          <a:cs typeface="Calibri"/>
                        </a:rPr>
                        <a:t>WORK DAY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Research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15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9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16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17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Times New Roman"/>
                          <a:cs typeface="Calibri"/>
                        </a:rPr>
                        <a:t>18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Boulder"/>
                          <a:ea typeface="Times New Roman"/>
                          <a:cs typeface="Calibri"/>
                        </a:rPr>
                        <a:t>WORK DAY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Research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19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Times New Roman"/>
                          <a:cs typeface="Calibri"/>
                        </a:rPr>
                        <a:t>21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Research Due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libri"/>
                          <a:ea typeface="Times New Roman"/>
                          <a:cs typeface="Calibri"/>
                        </a:rPr>
                        <a:t>Form Hypothesis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22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9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26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27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Times New Roman"/>
                          <a:cs typeface="Calibri"/>
                        </a:rPr>
                        <a:t>28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  <a:cs typeface="Calibri"/>
                        </a:rPr>
                        <a:t>Hypothesis Due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29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30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31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9404" marR="49404" marT="49404" marB="494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Calendar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7336" y="1396997"/>
          <a:ext cx="7388065" cy="5156202"/>
        </p:xfrm>
        <a:graphic>
          <a:graphicData uri="http://schemas.openxmlformats.org/drawingml/2006/table">
            <a:tbl>
              <a:tblPr/>
              <a:tblGrid>
                <a:gridCol w="1054203"/>
                <a:gridCol w="1055824"/>
                <a:gridCol w="1055283"/>
                <a:gridCol w="1055824"/>
                <a:gridCol w="1055824"/>
                <a:gridCol w="1055283"/>
                <a:gridCol w="1055824"/>
              </a:tblGrid>
              <a:tr h="487947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Calibri"/>
                        </a:rPr>
                        <a:t>February 2011</a:t>
                      </a:r>
                      <a:endParaRPr lang="en-US" sz="17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51189" marR="51189" marT="0" marB="3828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54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5">
                          <a:latin typeface="Calibri"/>
                          <a:ea typeface="Times New Roman"/>
                          <a:cs typeface="Calibri"/>
                        </a:rPr>
                        <a:t>Sunday</a:t>
                      </a:r>
                      <a:endParaRPr lang="en-US" sz="600" b="1" spc="5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51189" marR="51189" marT="0" marB="258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5">
                          <a:latin typeface="Calibri"/>
                          <a:ea typeface="Times New Roman"/>
                          <a:cs typeface="Calibri"/>
                        </a:rPr>
                        <a:t>Monday</a:t>
                      </a:r>
                      <a:endParaRPr lang="en-US" sz="600" b="1" spc="5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51189" marR="51189" marT="0" marB="258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5">
                          <a:latin typeface="Calibri"/>
                          <a:ea typeface="Times New Roman"/>
                          <a:cs typeface="Calibri"/>
                        </a:rPr>
                        <a:t>Tuesday</a:t>
                      </a:r>
                      <a:endParaRPr lang="en-US" sz="600" b="1" spc="5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51189" marR="51189" marT="0" marB="258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5">
                          <a:latin typeface="Calibri"/>
                          <a:ea typeface="Times New Roman"/>
                          <a:cs typeface="Calibri"/>
                        </a:rPr>
                        <a:t>Wednesday</a:t>
                      </a:r>
                      <a:endParaRPr lang="en-US" sz="600" b="1" spc="5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51189" marR="51189" marT="0" marB="258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5">
                          <a:latin typeface="Calibri"/>
                          <a:ea typeface="Times New Roman"/>
                          <a:cs typeface="Calibri"/>
                        </a:rPr>
                        <a:t>Thursday</a:t>
                      </a:r>
                      <a:endParaRPr lang="en-US" sz="600" b="1" spc="5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51189" marR="51189" marT="0" marB="258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5">
                          <a:latin typeface="Calibri"/>
                          <a:ea typeface="Times New Roman"/>
                          <a:cs typeface="Calibri"/>
                        </a:rPr>
                        <a:t>Friday</a:t>
                      </a:r>
                      <a:endParaRPr lang="en-US" sz="600" b="1" spc="5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51189" marR="51189" marT="0" marB="258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5">
                          <a:latin typeface="Calibri"/>
                          <a:ea typeface="Times New Roman"/>
                          <a:cs typeface="Calibri"/>
                        </a:rPr>
                        <a:t>Saturday</a:t>
                      </a:r>
                      <a:endParaRPr lang="en-US" sz="600" b="1" spc="5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51189" marR="51189" marT="0" marB="258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5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8074" marR="4807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8074" marR="4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Boulder"/>
                          <a:ea typeface="Times New Roman"/>
                          <a:cs typeface="Calibri"/>
                        </a:rPr>
                        <a:t>WORK DAY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Times New Roman"/>
                          <a:cs typeface="Calibri"/>
                        </a:rPr>
                        <a:t>Testing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4   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Forte"/>
                          <a:ea typeface="Times New Roman"/>
                          <a:cs typeface="Calibri"/>
                        </a:rPr>
                        <a:t>No School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5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Forte"/>
                          <a:ea typeface="Times New Roman"/>
                          <a:cs typeface="Calibri"/>
                        </a:rPr>
                        <a:t>1:00 Out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Forte"/>
                          <a:ea typeface="Times New Roman"/>
                          <a:cs typeface="Calibri"/>
                        </a:rPr>
                        <a:t>SLC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Boulder"/>
                          <a:ea typeface="Times New Roman"/>
                          <a:cs typeface="Calibri"/>
                        </a:rPr>
                        <a:t>WORK DAY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Times New Roman"/>
                          <a:cs typeface="Calibri"/>
                        </a:rPr>
                        <a:t>Testing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11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5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14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15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Times New Roman"/>
                          <a:cs typeface="Calibri"/>
                        </a:rPr>
                        <a:t>16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Boulder"/>
                          <a:ea typeface="Times New Roman"/>
                          <a:cs typeface="Calibri"/>
                        </a:rPr>
                        <a:t>WORK DAY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Times New Roman"/>
                          <a:cs typeface="Calibri"/>
                        </a:rPr>
                        <a:t>Testing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17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18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Forte"/>
                          <a:ea typeface="Times New Roman"/>
                          <a:cs typeface="Calibri"/>
                        </a:rPr>
                        <a:t>No School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19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5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21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22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Boulder"/>
                          <a:ea typeface="Times New Roman"/>
                          <a:cs typeface="Calibri"/>
                        </a:rPr>
                        <a:t>WORK DAY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Times New Roman"/>
                          <a:cs typeface="Calibri"/>
                        </a:rPr>
                        <a:t>Procedure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Times New Roman"/>
                          <a:cs typeface="Calibri"/>
                        </a:rPr>
                        <a:t>Procedure Due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26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5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27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28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Forte"/>
                          <a:ea typeface="Times New Roman"/>
                          <a:cs typeface="Calibri"/>
                        </a:rPr>
                        <a:t>No School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8074" marR="4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8074" marR="4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8074" marR="4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8074" marR="4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8074" marR="4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Calendar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7338" y="1393550"/>
          <a:ext cx="7464261" cy="5159649"/>
        </p:xfrm>
        <a:graphic>
          <a:graphicData uri="http://schemas.openxmlformats.org/drawingml/2006/table">
            <a:tbl>
              <a:tblPr/>
              <a:tblGrid>
                <a:gridCol w="1066167"/>
                <a:gridCol w="1066713"/>
                <a:gridCol w="1066167"/>
                <a:gridCol w="1066167"/>
                <a:gridCol w="1066167"/>
                <a:gridCol w="1066167"/>
                <a:gridCol w="1066713"/>
              </a:tblGrid>
              <a:tr h="487446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Calibri"/>
                        </a:rPr>
                        <a:t>March 2011</a:t>
                      </a:r>
                      <a:endParaRPr lang="en-US" sz="17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51189" marR="51189" marT="0" marB="3828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52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5">
                          <a:latin typeface="Calibri"/>
                          <a:ea typeface="Times New Roman"/>
                          <a:cs typeface="Calibri"/>
                        </a:rPr>
                        <a:t>Sunday</a:t>
                      </a:r>
                      <a:endParaRPr lang="en-US" sz="600" b="1" spc="5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51189" marR="51189" marT="0" marB="258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5">
                          <a:latin typeface="Calibri"/>
                          <a:ea typeface="Times New Roman"/>
                          <a:cs typeface="Calibri"/>
                        </a:rPr>
                        <a:t>Monday</a:t>
                      </a:r>
                      <a:endParaRPr lang="en-US" sz="600" b="1" spc="5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51189" marR="51189" marT="0" marB="258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5">
                          <a:latin typeface="Calibri"/>
                          <a:ea typeface="Times New Roman"/>
                          <a:cs typeface="Calibri"/>
                        </a:rPr>
                        <a:t>Tuesday</a:t>
                      </a:r>
                      <a:endParaRPr lang="en-US" sz="600" b="1" spc="5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51189" marR="51189" marT="0" marB="258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5">
                          <a:latin typeface="Calibri"/>
                          <a:ea typeface="Times New Roman"/>
                          <a:cs typeface="Calibri"/>
                        </a:rPr>
                        <a:t>Wednesday</a:t>
                      </a:r>
                      <a:endParaRPr lang="en-US" sz="600" b="1" spc="5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51189" marR="51189" marT="0" marB="258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5">
                          <a:latin typeface="Calibri"/>
                          <a:ea typeface="Times New Roman"/>
                          <a:cs typeface="Calibri"/>
                        </a:rPr>
                        <a:t>Thursday</a:t>
                      </a:r>
                      <a:endParaRPr lang="en-US" sz="600" b="1" spc="5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51189" marR="51189" marT="0" marB="258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5">
                          <a:latin typeface="Calibri"/>
                          <a:ea typeface="Times New Roman"/>
                          <a:cs typeface="Calibri"/>
                        </a:rPr>
                        <a:t>Friday</a:t>
                      </a:r>
                      <a:endParaRPr lang="en-US" sz="600" b="1" spc="5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51189" marR="51189" marT="0" marB="258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5">
                          <a:latin typeface="Calibri"/>
                          <a:ea typeface="Times New Roman"/>
                          <a:cs typeface="Calibri"/>
                        </a:rPr>
                        <a:t>Saturday</a:t>
                      </a:r>
                      <a:endParaRPr lang="en-US" sz="600" b="1" spc="5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51189" marR="51189" marT="0" marB="258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6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8074" marR="4807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8074" marR="4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Times New Roman"/>
                          <a:cs typeface="Calibri"/>
                        </a:rPr>
                        <a:t>Data Analysis Due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Forte"/>
                          <a:ea typeface="Times New Roman"/>
                          <a:cs typeface="Calibri"/>
                        </a:rPr>
                        <a:t>No School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6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/>
                          <a:ea typeface="Times New Roman"/>
                          <a:cs typeface="Calibri"/>
                        </a:rPr>
                        <a:t>7  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Health  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Science 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Meet</a:t>
                      </a:r>
                      <a:endParaRPr lang="en-US" sz="500" dirty="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11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Forte"/>
                          <a:ea typeface="Times New Roman"/>
                          <a:cs typeface="Calibri"/>
                        </a:rPr>
                        <a:t>No School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6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14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15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Times New Roman"/>
                          <a:cs typeface="Calibri"/>
                        </a:rPr>
                        <a:t>16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Times New Roman"/>
                          <a:cs typeface="Calibri"/>
                        </a:rPr>
                        <a:t>Conclusion Due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17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Times New Roman"/>
                          <a:cs typeface="Calibri"/>
                        </a:rPr>
                        <a:t>18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Boulder"/>
                          <a:ea typeface="Times New Roman"/>
                          <a:cs typeface="Calibri"/>
                        </a:rPr>
                        <a:t>WORK DAY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Times New Roman"/>
                          <a:cs typeface="Calibri"/>
                        </a:rPr>
                        <a:t>Visuals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19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6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21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22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Times New Roman"/>
                          <a:cs typeface="Calibri"/>
                        </a:rPr>
                        <a:t>Visual Display Due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Times New Roman"/>
                          <a:cs typeface="Calibri"/>
                        </a:rPr>
                        <a:t>Completed Projects Due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26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3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27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28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29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Calibri"/>
                        </a:rPr>
                        <a:t>30</a:t>
                      </a: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Times New Roman"/>
                          <a:cs typeface="Calibri"/>
                        </a:rPr>
                        <a:t>31  </a:t>
                      </a:r>
                      <a:r>
                        <a:rPr lang="en-US" sz="1000" b="1" dirty="0">
                          <a:latin typeface="Calibri"/>
                          <a:ea typeface="Times New Roman"/>
                          <a:cs typeface="Calibri"/>
                        </a:rPr>
                        <a:t>7-9 pm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Boulder"/>
                          <a:ea typeface="Times New Roman"/>
                          <a:cs typeface="Calibri"/>
                        </a:rPr>
                        <a:t>SCIENCE FAIR</a:t>
                      </a: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51189" marR="51189" marT="51189" marB="511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8074" marR="4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Perpetua"/>
                        <a:ea typeface="Times New Roman"/>
                        <a:cs typeface="Arial"/>
                      </a:endParaRPr>
                    </a:p>
                  </a:txBody>
                  <a:tcPr marL="48074" marR="4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Guidelines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16513" y="1752600"/>
            <a:ext cx="3503612" cy="4013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 startAt="5"/>
            </a:pPr>
            <a:r>
              <a:rPr lang="en-US" sz="1800" dirty="0" smtClean="0">
                <a:cs typeface="Times New Roman" pitchFamily="18" charset="0"/>
              </a:rPr>
              <a:t>Groups must contain 2-3 students.  All partners </a:t>
            </a:r>
            <a:r>
              <a:rPr lang="en-US" sz="1800" i="1" dirty="0" smtClean="0">
                <a:cs typeface="Times New Roman" pitchFamily="18" charset="0"/>
              </a:rPr>
              <a:t>must</a:t>
            </a:r>
            <a:r>
              <a:rPr lang="en-US" sz="1800" dirty="0" smtClean="0">
                <a:cs typeface="Times New Roman" pitchFamily="18" charset="0"/>
              </a:rPr>
              <a:t> contribute—individual grades will be assigned for individual contributions.  Each group member will be responsible for his/her own information (scientific method).  All members’ reports will be displayed at the fair.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900" dirty="0" smtClean="0">
              <a:cs typeface="Times New Roman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6"/>
            </a:pPr>
            <a:r>
              <a:rPr lang="en-US" sz="1800" dirty="0" smtClean="0">
                <a:cs typeface="Times New Roman" pitchFamily="18" charset="0"/>
              </a:rPr>
              <a:t>Each entry must have a display which may not take up more than ½ table.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900" dirty="0" smtClean="0">
              <a:cs typeface="Times New Roman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7"/>
            </a:pPr>
            <a:r>
              <a:rPr lang="en-US" sz="1800" dirty="0" smtClean="0">
                <a:cs typeface="Times New Roman" pitchFamily="18" charset="0"/>
              </a:rPr>
              <a:t>All safety precautions must be followed.</a:t>
            </a:r>
            <a:r>
              <a:rPr lang="en-US" sz="1800" dirty="0" smtClean="0"/>
              <a:t>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752600"/>
            <a:ext cx="3370263" cy="4114800"/>
          </a:xfrm>
          <a:noFill/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smtClean="0">
                <a:cs typeface="Times New Roman" pitchFamily="18" charset="0"/>
              </a:rPr>
              <a:t>All projects must follow the </a:t>
            </a:r>
            <a:r>
              <a:rPr lang="en-US" sz="1800" i="1" smtClean="0">
                <a:cs typeface="Times New Roman" pitchFamily="18" charset="0"/>
              </a:rPr>
              <a:t>experimental</a:t>
            </a:r>
            <a:r>
              <a:rPr lang="en-US" sz="1800" smtClean="0">
                <a:cs typeface="Times New Roman" pitchFamily="18" charset="0"/>
              </a:rPr>
              <a:t> format.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sz="900" smtClean="0">
              <a:cs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sz="1800" smtClean="0">
                <a:cs typeface="Times New Roman" pitchFamily="18" charset="0"/>
              </a:rPr>
              <a:t>All projects must be approved by the classroom teacher.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sz="900" smtClean="0">
              <a:cs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eriod" startAt="3"/>
            </a:pPr>
            <a:r>
              <a:rPr lang="en-US" sz="1800" smtClean="0">
                <a:cs typeface="Times New Roman" pitchFamily="18" charset="0"/>
              </a:rPr>
              <a:t>No experiments or demonstrations may be conducted that will endanger humans or animals.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sz="900" smtClean="0">
              <a:cs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sz="1800" smtClean="0">
                <a:cs typeface="Times New Roman" pitchFamily="18" charset="0"/>
              </a:rPr>
              <a:t>All supplies must be supplied by the students and their parents if they are not available from the science room.  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 startAt="4"/>
            </a:pPr>
            <a:endParaRPr lang="en-US" sz="1800" smtClean="0">
              <a:cs typeface="Times New Roman" pitchFamily="18" charset="0"/>
            </a:endParaRPr>
          </a:p>
        </p:txBody>
      </p:sp>
      <p:pic>
        <p:nvPicPr>
          <p:cNvPr id="8197" name="Picture 7" descr="j02347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04800"/>
            <a:ext cx="2781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:\Science fair\Sci fair prep 09\DSC_01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057400"/>
            <a:ext cx="15240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512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a topic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248275" y="1981200"/>
            <a:ext cx="343852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Pick a topic that you have a question about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It will be directly related to your class (i.e. Biology students choose a biology topic)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Most importantly:  Pick something you ENJOY!</a:t>
            </a:r>
          </a:p>
        </p:txBody>
      </p:sp>
      <p:pic>
        <p:nvPicPr>
          <p:cNvPr id="4102" name="Picture 6" descr="Sci fair 2-26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28813" y="1981200"/>
            <a:ext cx="2930525" cy="4114800"/>
          </a:xfrm>
          <a:noFill/>
        </p:spPr>
      </p:pic>
      <p:pic>
        <p:nvPicPr>
          <p:cNvPr id="5" name="Picture 2" descr="H:\Science fair\Science fair prep '10\Sci fair 3.4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52400"/>
            <a:ext cx="2750344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Steps of the scientific method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0"/>
            <a:ext cx="7239000" cy="4419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3200" dirty="0" smtClean="0">
                <a:cs typeface="Times New Roman" pitchFamily="18" charset="0"/>
              </a:rPr>
              <a:t>Stating the problem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3200" dirty="0" smtClean="0">
                <a:cs typeface="Times New Roman" pitchFamily="18" charset="0"/>
              </a:rPr>
              <a:t>Gather information on the problem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3200" dirty="0" smtClean="0">
                <a:cs typeface="Times New Roman" pitchFamily="18" charset="0"/>
              </a:rPr>
              <a:t>Forming a Hypothesis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3200" dirty="0" smtClean="0">
                <a:cs typeface="Times New Roman" pitchFamily="18" charset="0"/>
              </a:rPr>
              <a:t>Perform experiment to test the hypothesis (procedure)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3200" dirty="0" smtClean="0">
                <a:cs typeface="Times New Roman" pitchFamily="18" charset="0"/>
              </a:rPr>
              <a:t>Record and analyze data (results)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3200" dirty="0" smtClean="0">
                <a:cs typeface="Times New Roman" pitchFamily="18" charset="0"/>
              </a:rPr>
              <a:t>State a conclusion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3200" dirty="0" smtClean="0">
                <a:cs typeface="Times New Roman" pitchFamily="18" charset="0"/>
              </a:rPr>
              <a:t>Repeating the work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3200" dirty="0" smtClean="0">
                <a:cs typeface="Times New Roman" pitchFamily="18" charset="0"/>
              </a:rPr>
              <a:t>		</a:t>
            </a:r>
            <a:endParaRPr lang="en-US" sz="3200" dirty="0" smtClean="0"/>
          </a:p>
        </p:txBody>
      </p:sp>
      <p:pic>
        <p:nvPicPr>
          <p:cNvPr id="10244" name="Picture 4" descr="j04349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590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 the Problem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981200"/>
            <a:ext cx="3438525" cy="4114800"/>
          </a:xfrm>
        </p:spPr>
        <p:txBody>
          <a:bodyPr/>
          <a:lstStyle/>
          <a:p>
            <a:pPr eaLnBrk="1" hangingPunct="1"/>
            <a:r>
              <a:rPr lang="en-US" sz="2400" smtClean="0">
                <a:cs typeface="Times New Roman" pitchFamily="18" charset="0"/>
              </a:rPr>
              <a:t>What do you want to find out?</a:t>
            </a:r>
          </a:p>
          <a:p>
            <a:pPr eaLnBrk="1" hangingPunct="1"/>
            <a:r>
              <a:rPr lang="en-US" sz="2400" smtClean="0">
                <a:cs typeface="Times New Roman" pitchFamily="18" charset="0"/>
              </a:rPr>
              <a:t>State the general area of study—no specifics yet</a:t>
            </a:r>
          </a:p>
          <a:p>
            <a:pPr eaLnBrk="1" hangingPunct="1"/>
            <a:r>
              <a:rPr lang="en-US" sz="2400" smtClean="0">
                <a:cs typeface="Times New Roman" pitchFamily="18" charset="0"/>
              </a:rPr>
              <a:t>Usually no more than one sentence</a:t>
            </a:r>
            <a:r>
              <a:rPr lang="en-US" sz="2400" smtClean="0"/>
              <a:t> </a:t>
            </a:r>
          </a:p>
        </p:txBody>
      </p:sp>
      <p:pic>
        <p:nvPicPr>
          <p:cNvPr id="8206" name="Picture 14" descr="j007862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1600200"/>
            <a:ext cx="1912938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Research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981200"/>
            <a:ext cx="343852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Search for all important information related to the problem and write as a research paper.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You may use a combin-ation of the following:  Internet, CD Roms, books, magazines, museums, &amp; experts.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Keep accurate notes of all sources of information.  These will be included at the end of your research paper.</a:t>
            </a:r>
            <a:r>
              <a:rPr lang="en-US" sz="2000" smtClean="0"/>
              <a:t> </a:t>
            </a:r>
          </a:p>
        </p:txBody>
      </p:sp>
      <p:pic>
        <p:nvPicPr>
          <p:cNvPr id="12295" name="Picture 7" descr="H:\Science fair\Sci fair prep 09\DSC_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1277" y="762000"/>
            <a:ext cx="3781723" cy="2819400"/>
          </a:xfrm>
          <a:prstGeom prst="rect">
            <a:avLst/>
          </a:prstGeom>
          <a:noFill/>
        </p:spPr>
      </p:pic>
      <p:pic>
        <p:nvPicPr>
          <p:cNvPr id="56321" name="Picture 1" descr="H:\Science fair\Science fair prep '10\science fair 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2763" y="3603625"/>
            <a:ext cx="2440637" cy="325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Research Rubric</a:t>
            </a:r>
          </a:p>
        </p:txBody>
      </p:sp>
      <p:graphicFrame>
        <p:nvGraphicFramePr>
          <p:cNvPr id="113668" name="Object 2052"/>
          <p:cNvGraphicFramePr>
            <a:graphicFrameLocks noChangeAspect="1"/>
          </p:cNvGraphicFramePr>
          <p:nvPr>
            <p:ph idx="1"/>
          </p:nvPr>
        </p:nvGraphicFramePr>
        <p:xfrm>
          <a:off x="152400" y="2257425"/>
          <a:ext cx="8915400" cy="3381375"/>
        </p:xfrm>
        <a:graphic>
          <a:graphicData uri="http://schemas.openxmlformats.org/presentationml/2006/ole">
            <p:oleObj spid="_x0000_s1026" name="Document" r:id="rId4" imgW="5635226" imgH="213665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Make a Hypothesis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981200"/>
            <a:ext cx="3438525" cy="4114800"/>
          </a:xfrm>
        </p:spPr>
        <p:txBody>
          <a:bodyPr/>
          <a:lstStyle/>
          <a:p>
            <a:pPr eaLnBrk="1" hangingPunct="1"/>
            <a:r>
              <a:rPr lang="en-US" sz="2400" smtClean="0">
                <a:cs typeface="Times New Roman" pitchFamily="18" charset="0"/>
              </a:rPr>
              <a:t>Make an intelligent guess</a:t>
            </a:r>
          </a:p>
          <a:p>
            <a:pPr eaLnBrk="1" hangingPunct="1"/>
            <a:r>
              <a:rPr lang="en-US" sz="2400" smtClean="0">
                <a:cs typeface="Times New Roman" pitchFamily="18" charset="0"/>
              </a:rPr>
              <a:t>What do you think will happen?</a:t>
            </a:r>
            <a:r>
              <a:rPr lang="en-US" sz="2400" smtClean="0"/>
              <a:t> </a:t>
            </a:r>
          </a:p>
          <a:p>
            <a:pPr eaLnBrk="1" hangingPunct="1"/>
            <a:r>
              <a:rPr lang="en-US" sz="2400" smtClean="0"/>
              <a:t>You will build your research around this statement</a:t>
            </a: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4953000" y="1905000"/>
            <a:ext cx="3505200" cy="3429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aby Kruffy"/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6" grpId="0" animBg="1"/>
    </p:bldLst>
  </p:timing>
</p:sld>
</file>

<file path=ppt/theme/theme1.xml><?xml version="1.0" encoding="utf-8"?>
<a:theme xmlns:a="http://schemas.openxmlformats.org/drawingml/2006/main" name="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2468</TotalTime>
  <Words>1004</Words>
  <Application>Microsoft Office PowerPoint</Application>
  <PresentationFormat>On-screen Show (4:3)</PresentationFormat>
  <Paragraphs>282</Paragraphs>
  <Slides>26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Cascade</vt:lpstr>
      <vt:lpstr>Document</vt:lpstr>
      <vt:lpstr>Science Fair!</vt:lpstr>
      <vt:lpstr>What is a science fair project?</vt:lpstr>
      <vt:lpstr>Guidelines</vt:lpstr>
      <vt:lpstr>Choosing a topic</vt:lpstr>
      <vt:lpstr>Steps of the scientific method</vt:lpstr>
      <vt:lpstr>State the Problem</vt:lpstr>
      <vt:lpstr>Research</vt:lpstr>
      <vt:lpstr>Research Rubric</vt:lpstr>
      <vt:lpstr>Make a Hypothesis</vt:lpstr>
      <vt:lpstr>Procedure</vt:lpstr>
      <vt:lpstr>Record and Analyze Data (Results)</vt:lpstr>
      <vt:lpstr>State a Conclusion</vt:lpstr>
      <vt:lpstr>Repeat the Work</vt:lpstr>
      <vt:lpstr>Presenting your Project</vt:lpstr>
      <vt:lpstr>Examples of Displays</vt:lpstr>
      <vt:lpstr>Examples of displays  (Health Science Meet)</vt:lpstr>
      <vt:lpstr>Evaluation</vt:lpstr>
      <vt:lpstr>Individual Rubric</vt:lpstr>
      <vt:lpstr>Group  Rubric</vt:lpstr>
      <vt:lpstr>Dress Rubric</vt:lpstr>
      <vt:lpstr>What to wear</vt:lpstr>
      <vt:lpstr>Science Fair Night</vt:lpstr>
      <vt:lpstr>Science Fair Night</vt:lpstr>
      <vt:lpstr>Calendar</vt:lpstr>
      <vt:lpstr>Calendar</vt:lpstr>
      <vt:lpstr>Calendar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Fair!</dc:title>
  <dc:creator> </dc:creator>
  <cp:lastModifiedBy>swalsh</cp:lastModifiedBy>
  <cp:revision>54</cp:revision>
  <dcterms:created xsi:type="dcterms:W3CDTF">2008-01-21T19:20:50Z</dcterms:created>
  <dcterms:modified xsi:type="dcterms:W3CDTF">2011-01-04T20:32:42Z</dcterms:modified>
</cp:coreProperties>
</file>